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7" r:id="rId2"/>
    <p:sldId id="257" r:id="rId3"/>
    <p:sldId id="259" r:id="rId4"/>
    <p:sldId id="256" r:id="rId5"/>
    <p:sldId id="273" r:id="rId6"/>
    <p:sldId id="274" r:id="rId7"/>
    <p:sldId id="264" r:id="rId8"/>
    <p:sldId id="275" r:id="rId9"/>
    <p:sldId id="260" r:id="rId10"/>
    <p:sldId id="261" r:id="rId11"/>
    <p:sldId id="262" r:id="rId12"/>
    <p:sldId id="265" r:id="rId13"/>
    <p:sldId id="270" r:id="rId14"/>
    <p:sldId id="278" r:id="rId15"/>
    <p:sldId id="279" r:id="rId16"/>
    <p:sldId id="277" r:id="rId17"/>
    <p:sldId id="284" r:id="rId18"/>
    <p:sldId id="266" r:id="rId19"/>
    <p:sldId id="268" r:id="rId20"/>
    <p:sldId id="276" r:id="rId21"/>
    <p:sldId id="269" r:id="rId22"/>
    <p:sldId id="280" r:id="rId23"/>
    <p:sldId id="281" r:id="rId24"/>
    <p:sldId id="282" r:id="rId25"/>
    <p:sldId id="283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1C644-0B3F-C14F-B68A-FEA0861F2E79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4F2FA-69D4-AC48-95DC-E32441852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7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0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who call me, … Tim. Credit: Monty Python and the Holy Grail.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3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5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Quicksort has a worst case of O(n**2), usually when the array is sorted (depending on how the pivot is chosen).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15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tight upper-bound is actually O(𝜑</a:t>
            </a:r>
            <a:r>
              <a:rPr lang="en-US" baseline="30000" dirty="0"/>
              <a:t>n</a:t>
            </a:r>
            <a:r>
              <a:rPr lang="en-US" dirty="0"/>
              <a:t>) where 𝜑 is the Golden Ratio.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0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https://</a:t>
            </a:r>
            <a:r>
              <a:rPr lang="en-US" dirty="0" err="1"/>
              <a:t>twodee.org</a:t>
            </a:r>
            <a:r>
              <a:rPr lang="en-US" dirty="0"/>
              <a:t>/blog/15956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𝛜 – 1e-14, then there are 1e14 partitions. How many times can we divide that by 2? log(1e14)/log(2) ~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8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CF8F-A46E-1345-BEBD-D79D7E7E5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499A-DEB1-3842-AE07-16D83D975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7954-4F38-9B40-8662-A4B3262F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EB59-50A0-4042-850B-3E01368A0853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3295-CBED-0C40-8A85-403FE149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7639-82E3-D149-A509-E62728DF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3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AE51-6575-CF42-A928-F37406B3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6882D-898F-9549-8BB2-12DA825E0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AA308-A573-5C4D-8B02-F0EE97CD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569D-2EAF-674D-A002-D6F7F51C3EF0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B7E6-69F0-E64C-9371-DF6E4DEE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6BEA-265F-F64B-8ED3-1AEB486C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E22A8-676C-A541-A7F0-DD7F8AE13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76CB4-210B-7A40-82BB-C25BFDDDF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E371-35DD-3A4F-A332-BF35276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01C-E3DC-2D47-AD42-692CFE70E982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72FB-4FEE-214B-BA53-CFD44ECC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B589-1855-A14E-8A23-D71528C7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0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ACC0-A7B0-FD42-9580-6B966C77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D605-2524-C44E-8A52-34D43B91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E400E-39B6-D245-A744-99C0557E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A629-2405-3344-A856-ABB373F586D9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0A775-D8FA-C343-8628-A2A2890C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C563-98B2-2241-93A6-804E5D23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C3BF-904B-C84A-AA32-22285160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0E489-9B5A-8940-B52D-4CB935EC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2FBB-02F2-6942-BD91-2E9B2CED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28D3-F712-2549-89A3-EE9E33F305B0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CB73-DA75-554B-905D-5AB2E7DF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E0C7-953C-984B-B03E-B7AC7C26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3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11C-9064-994A-B363-F4741050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2E47-F367-8941-B5C5-562CE62C3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1BF6-111E-8648-AEC7-050874DC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A8C9A-3CC5-684E-ACB3-11BFAC67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5F02-FD3A-6640-B624-0CB69C4EAC7E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EF4D1-723B-8847-B8CB-C7705165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BFEF2-7FD4-9047-A925-14D6BD69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759E-CA7C-B54D-8BFA-C130D869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1992-F7C5-7046-BB66-E602C2BC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32098-FFDA-E84A-9C2D-09DF46B3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A2CE9-0D71-AB45-9B0A-1B92E27F4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C3EEB-BD88-E14C-BC5E-E1C01B11C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A1A7B-55D1-2644-B00B-246EF871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DAAB-9BA6-4841-9442-50F4316B2387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A50C-7DA4-D341-9A7A-4A7311BD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2A237-5C61-914E-A05F-EFDA2C1C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0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D6DC-D37E-4045-98A5-7EA15EE2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33D37-D11C-604B-90D0-63832F67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00EB0-8E9E-3D47-809B-370D8CAEC220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5EE1F-D78F-7449-A949-E2C4D110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5E322-AAE4-7D44-80C6-A45B34C4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9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26576-97DB-F94A-866E-DAFEA1F5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5B0F-09C3-F549-B65D-31CB325BA846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2F724-AAF7-B641-B930-5C455AD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B78DD-70DF-5F41-8D2B-703CC15F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4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4F47-8EA5-4D41-8AAA-0642F76E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DF33-00EE-E54C-8C2B-5D0E92BE5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1012-0530-7B4F-AF09-6627F1595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5323-3716-D34E-94DA-9131B49D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16C3-D00E-D74A-B3D5-DFA61BE8F140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7AB45-6CE2-2B4B-80A0-BCD3E48E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61761-F01D-7249-A40A-FAC1CAC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DFB7-4EBC-7243-AEE5-3DF6CBF9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9FBBB-73A7-3B46-B2DF-7EBF3CE5E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7B603-568F-6142-9074-D8D8D8EE6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3660B-F1A7-A64F-9025-5962F12A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7EE1-3FDB-514B-B465-E69200DB7C52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EB21-C15D-2649-BBA6-E41617D0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70452-0072-5540-9459-72F06831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0AA0C-5D17-9E4A-A0C2-F01FBD99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18635-3FDC-294D-96AC-8FF4529D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C02B-29C5-E24C-8D1B-C4B864D4B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70105-B669-934A-AA0D-32B228029A60}" type="datetime4">
              <a:rPr lang="en-US" smtClean="0"/>
              <a:t>January 24,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4B31-DDD4-6643-9D37-7D09DE1F3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5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D6548-714C-CD4A-981C-B0A21EDB7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3530A-47D8-BB46-9659-1764D8CA2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Computational Complexity</a:t>
            </a:r>
            <a:br>
              <a:rPr lang="en-US" sz="4200" dirty="0"/>
            </a:br>
            <a:r>
              <a:rPr lang="en-US" sz="4200" i="1" dirty="0"/>
              <a:t>The Simplified Version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206AC-AAA3-FE41-84E5-2BDFC2476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pic>
        <p:nvPicPr>
          <p:cNvPr id="3" name="Picture 2" descr="A small bird sitting on a table&#10;&#10;Description automatically generated">
            <a:extLst>
              <a:ext uri="{FF2B5EF4-FFF2-40B4-BE49-F238E27FC236}">
                <a16:creationId xmlns:a16="http://schemas.microsoft.com/office/drawing/2014/main" id="{2472F3AB-2C59-B744-B6B8-0C8040B9A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51" b="1426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FF04AA-41E4-FB41-9AFF-A936883F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E2F00-691C-E840-8DF0-368F8990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BF8B303-A216-7A42-A9A9-B93C157D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9A1EB8F-2BDB-F648-A60A-D06B4E31E152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0A84-62A6-0F40-BA5F-117364AE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Quadratic Algorithm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picture containing wall, object&#13;&#10;&#13;&#10;Description automatically generated">
            <a:extLst>
              <a:ext uri="{FF2B5EF4-FFF2-40B4-BE49-F238E27FC236}">
                <a16:creationId xmlns:a16="http://schemas.microsoft.com/office/drawing/2014/main" id="{3822F109-6199-F949-A576-AC6E7E77C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8028" y="1457704"/>
            <a:ext cx="6964933" cy="39064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  <a:blipFill>
                <a:blip r:embed="rId3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F772B71-497E-A040-980A-F8527FFB8E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68044" y="2188027"/>
            <a:ext cx="5061857" cy="2286001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72D7C00-CBC7-9A44-B277-EE7DFA4260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8286" y="3091033"/>
            <a:ext cx="4474028" cy="710946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/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/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91B5-8BEA-054B-9592-74E08A70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10</a:t>
            </a:fld>
            <a:endParaRPr lang="en-US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7472446D-3C33-194F-81A5-008A0DA3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D4916B4C-9C3B-0F4D-88DC-05908086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255BEB56-B35E-E747-AB58-AB7B341543E8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9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5C9C3-7BEB-6942-880C-C662FCDA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Less Simple Algorithm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AD7801-500A-CE42-A001-A6A0FE1B5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3434" y="321176"/>
            <a:ext cx="5994330" cy="6219799"/>
          </a:xfr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On</a:t>
                </a:r>
                <a:r>
                  <a:rPr lang="en-US" sz="3600" i="1" dirty="0">
                    <a:solidFill>
                      <a:srgbClr val="FFFFFF"/>
                    </a:solidFill>
                  </a:rPr>
                  <a:t> Average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6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Worst case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  <a:blipFill>
                <a:blip r:embed="rId4"/>
                <a:stretch>
                  <a:fillRect t="-4167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3694CD-3EAE-2843-BA69-48298E0B937B}"/>
              </a:ext>
            </a:extLst>
          </p:cNvPr>
          <p:cNvCxnSpPr>
            <a:cxnSpLocks/>
          </p:cNvCxnSpPr>
          <p:nvPr/>
        </p:nvCxnSpPr>
        <p:spPr>
          <a:xfrm flipV="1">
            <a:off x="6272784" y="1503184"/>
            <a:ext cx="3506836" cy="1472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E8B2E5-95B6-8942-B944-8AE351D76F3E}"/>
              </a:ext>
            </a:extLst>
          </p:cNvPr>
          <p:cNvCxnSpPr>
            <a:cxnSpLocks/>
          </p:cNvCxnSpPr>
          <p:nvPr/>
        </p:nvCxnSpPr>
        <p:spPr>
          <a:xfrm>
            <a:off x="9771223" y="1497608"/>
            <a:ext cx="0" cy="22263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28542C-C026-3146-AB3B-6AABFCD7CF7D}"/>
              </a:ext>
            </a:extLst>
          </p:cNvPr>
          <p:cNvCxnSpPr>
            <a:cxnSpLocks/>
          </p:cNvCxnSpPr>
          <p:nvPr/>
        </p:nvCxnSpPr>
        <p:spPr>
          <a:xfrm flipH="1">
            <a:off x="7431994" y="3729496"/>
            <a:ext cx="23531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1D2917-C720-E545-8CDF-61602DFEB21E}"/>
              </a:ext>
            </a:extLst>
          </p:cNvPr>
          <p:cNvGrpSpPr/>
          <p:nvPr/>
        </p:nvGrpSpPr>
        <p:grpSpPr>
          <a:xfrm>
            <a:off x="6423104" y="1728438"/>
            <a:ext cx="2804532" cy="468352"/>
            <a:chOff x="6423104" y="1728438"/>
            <a:chExt cx="2804532" cy="468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549D7E-A11D-734E-81DB-4876E1850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348E6F2-A226-CB40-818E-6DCECCE0205E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A2CA01-D1BC-8046-9DDC-9B4C452D91F4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89BCD6-8EA6-AF40-93D7-D83E6A102D17}"/>
              </a:ext>
            </a:extLst>
          </p:cNvPr>
          <p:cNvGrpSpPr/>
          <p:nvPr/>
        </p:nvGrpSpPr>
        <p:grpSpPr>
          <a:xfrm>
            <a:off x="6437696" y="2396172"/>
            <a:ext cx="2804532" cy="468352"/>
            <a:chOff x="6423104" y="1728438"/>
            <a:chExt cx="2804532" cy="46835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BDE7F74-6DC7-E74A-A9EE-357A55AC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B972D7-824E-E244-A6ED-39F606C39F8C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60A245E-7093-104A-BD62-D41A50DA3AEE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2B899CC-512D-DE40-BDF5-81EA232092B9}"/>
              </a:ext>
            </a:extLst>
          </p:cNvPr>
          <p:cNvCxnSpPr/>
          <p:nvPr/>
        </p:nvCxnSpPr>
        <p:spPr>
          <a:xfrm flipH="1">
            <a:off x="8178800" y="5448300"/>
            <a:ext cx="746857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88E1064-7409-A646-BE50-BE918F253707}"/>
              </a:ext>
            </a:extLst>
          </p:cNvPr>
          <p:cNvCxnSpPr>
            <a:cxnSpLocks/>
          </p:cNvCxnSpPr>
          <p:nvPr/>
        </p:nvCxnSpPr>
        <p:spPr>
          <a:xfrm flipH="1">
            <a:off x="8631201" y="5670550"/>
            <a:ext cx="294456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BBC748-5547-0347-8D00-E94122934E0F}"/>
              </a:ext>
            </a:extLst>
          </p:cNvPr>
          <p:cNvCxnSpPr/>
          <p:nvPr/>
        </p:nvCxnSpPr>
        <p:spPr>
          <a:xfrm>
            <a:off x="8912957" y="5448300"/>
            <a:ext cx="0" cy="22225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/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/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FED50CC-968B-5241-A145-D410C90C2817}"/>
              </a:ext>
            </a:extLst>
          </p:cNvPr>
          <p:cNvCxnSpPr>
            <a:cxnSpLocks/>
          </p:cNvCxnSpPr>
          <p:nvPr/>
        </p:nvCxnSpPr>
        <p:spPr>
          <a:xfrm flipH="1">
            <a:off x="9308541" y="1333158"/>
            <a:ext cx="705672" cy="101388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B2244A0-5F17-D247-AAD9-575D2E86D5A1}"/>
              </a:ext>
            </a:extLst>
          </p:cNvPr>
          <p:cNvCxnSpPr>
            <a:cxnSpLocks/>
          </p:cNvCxnSpPr>
          <p:nvPr/>
        </p:nvCxnSpPr>
        <p:spPr>
          <a:xfrm flipH="1">
            <a:off x="9308541" y="1334052"/>
            <a:ext cx="705674" cy="38405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B1C1C38-4A21-E345-BD26-DB7BE314D417}"/>
              </a:ext>
            </a:extLst>
          </p:cNvPr>
          <p:cNvSpPr txBox="1"/>
          <p:nvPr/>
        </p:nvSpPr>
        <p:spPr>
          <a:xfrm>
            <a:off x="9980762" y="1134216"/>
            <a:ext cx="150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What about these?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3044E0A-CCC4-6C42-B206-10FBCC0DE61D}"/>
              </a:ext>
            </a:extLst>
          </p:cNvPr>
          <p:cNvCxnSpPr/>
          <p:nvPr/>
        </p:nvCxnSpPr>
        <p:spPr>
          <a:xfrm>
            <a:off x="9771223" y="5018049"/>
            <a:ext cx="409840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F71F7D5-EE0F-9149-A903-7D957A907462}"/>
              </a:ext>
            </a:extLst>
          </p:cNvPr>
          <p:cNvSpPr txBox="1"/>
          <p:nvPr/>
        </p:nvSpPr>
        <p:spPr>
          <a:xfrm>
            <a:off x="10181063" y="4817331"/>
            <a:ext cx="101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It all depends on this!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BAB85-23D3-FB4D-B9EB-572B5421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11</a:t>
            </a:fld>
            <a:endParaRPr lang="en-US"/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CA505B79-884D-3E45-9927-B843E5DB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A817472F-69D1-EF41-AAFD-B20EFE90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5B07D2FD-B9F1-5C44-B634-DDA2ED2343DD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4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0B19C-0CB1-B945-BDDE-C8CC85BE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Estimating Complexity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 dirty="0"/>
                  <a:t>For now, we can adopt some simple rules for estimating complexity.</a:t>
                </a:r>
              </a:p>
              <a:p>
                <a:r>
                  <a:rPr lang="en-US" sz="2200" dirty="0"/>
                  <a:t>We do it by looking at the loops and the recursion.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add</a:t>
                </a:r>
                <a:r>
                  <a:rPr lang="en-US" sz="2200" dirty="0"/>
                  <a:t> the complexity of loops at the same level.</a:t>
                </a:r>
              </a:p>
              <a:p>
                <a:pPr lvl="1"/>
                <a:r>
                  <a:rPr lang="en-US" sz="2200" dirty="0"/>
                  <a:t>In general, this does not matter for larger inputs.</a:t>
                </a:r>
              </a:p>
              <a:p>
                <a:pPr lvl="1"/>
                <a:r>
                  <a:rPr lang="en-US" sz="2200" dirty="0"/>
                  <a:t>Why? It just affects the constant </a:t>
                </a:r>
                <a:r>
                  <a:rPr lang="en-US" sz="2200" i="1" dirty="0"/>
                  <a:t>c</a:t>
                </a:r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multiply</a:t>
                </a:r>
                <a:r>
                  <a:rPr lang="en-US" sz="2200" dirty="0"/>
                  <a:t> the complexity of loops nested inside of loops:</a:t>
                </a:r>
              </a:p>
              <a:p>
                <a:pPr lvl="1"/>
                <a:r>
                  <a:rPr lang="en-US" sz="2200" dirty="0"/>
                  <a:t>One loop usually contributes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So, two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And three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so forth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992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0679E-1D69-5D40-9224-1668B5DF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12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6CF0DA-2A98-3F47-AADF-C8DED96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40F1AE7-EC2F-AF4B-811B-A96B47DF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9ACA164E-FDE1-EF4E-988B-96BB6F22EC1A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8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</p:spPr>
            <p:txBody>
              <a:bodyPr>
                <a:normAutofit/>
              </a:bodyPr>
              <a:lstStyle/>
              <a:p>
                <a:pPr algn="r"/>
                <a:r>
                  <a:rPr lang="en-US">
                    <a:solidFill>
                      <a:schemeClr val="accent1"/>
                    </a:solidFill>
                  </a:rPr>
                  <a:t>So what about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  <a:blipFill>
                <a:blip r:embed="rId2"/>
                <a:stretch>
                  <a:fillRect l="-5072" r="-10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/>
                  <a:t>You can think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 as the </a:t>
                </a:r>
                <a:r>
                  <a:rPr lang="en-US" sz="2000" i="1"/>
                  <a:t>overhead</a:t>
                </a:r>
                <a:r>
                  <a:rPr lang="en-US" sz="2000"/>
                  <a:t> that an algorithm requires.</a:t>
                </a:r>
              </a:p>
              <a:p>
                <a:pPr lvl="1"/>
                <a:r>
                  <a:rPr lang="en-US" sz="2000"/>
                  <a:t>For small </a:t>
                </a:r>
                <a:r>
                  <a:rPr lang="en-US" sz="2000" i="1"/>
                  <a:t>n</a:t>
                </a:r>
                <a:r>
                  <a:rPr lang="en-US" sz="2000"/>
                  <a:t>, Bubble Sort is faster than Quick Sort because of the overhead.</a:t>
                </a:r>
              </a:p>
              <a:p>
                <a:pPr lvl="1"/>
                <a:r>
                  <a:rPr lang="en-US" sz="2000"/>
                  <a:t>We say that Quick Sort has a “larger constant” or larger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.</a:t>
                </a:r>
              </a:p>
              <a:p>
                <a:r>
                  <a:rPr lang="en-US" sz="2000"/>
                  <a:t>Optimizing your code will make </a:t>
                </a:r>
                <a:r>
                  <a:rPr lang="en-US" sz="2000" i="1"/>
                  <a:t>c</a:t>
                </a:r>
                <a:r>
                  <a:rPr lang="en-US" sz="2000"/>
                  <a:t> smaller.</a:t>
                </a:r>
              </a:p>
              <a:p>
                <a:pPr lvl="1"/>
                <a:r>
                  <a:rPr lang="en-US" sz="2000"/>
                  <a:t>It may make a big difference in the run-time of your program, </a:t>
                </a:r>
              </a:p>
              <a:p>
                <a:pPr lvl="1"/>
                <a:r>
                  <a:rPr lang="en-US" sz="2000"/>
                  <a:t>But it is </a:t>
                </a:r>
                <a:r>
                  <a:rPr lang="en-US" sz="2000" i="1"/>
                  <a:t>only a constant </a:t>
                </a:r>
                <a:r>
                  <a:rPr lang="en-US" sz="2000"/>
                  <a:t>speed-up.</a:t>
                </a:r>
              </a:p>
              <a:p>
                <a:r>
                  <a:rPr lang="en-US" sz="2000"/>
                  <a:t>Changing to a better algorithm is much more impactful.</a:t>
                </a:r>
              </a:p>
              <a:p>
                <a:pPr lvl="1"/>
                <a:r>
                  <a:rPr lang="en-US" sz="2000"/>
                  <a:t>The existence of an efficient algorithm determines whether you can solve a particular problem.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C0853-6AD6-FF41-A7D7-2729F9DF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6C4ED77-8B0F-FB4C-A9A1-2BCA0984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25C30E3-DA3E-044D-A360-14ABB11B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B55FD5F7-4577-424D-A5F8-D5F1A6AD1C52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4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380EDD-6389-ED43-977E-7C77C5E7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572" y="1854910"/>
            <a:ext cx="6942855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−10 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C74E1-6329-014D-A3BC-6472A07BB27D}"/>
              </a:ext>
            </a:extLst>
          </p:cNvPr>
          <p:cNvCxnSpPr>
            <a:cxnSpLocks/>
          </p:cNvCxnSpPr>
          <p:nvPr/>
        </p:nvCxnSpPr>
        <p:spPr>
          <a:xfrm>
            <a:off x="5083443" y="4030579"/>
            <a:ext cx="604435" cy="16418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/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&gt;35.772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blipFill>
                <a:blip r:embed="rId4"/>
                <a:stretch>
                  <a:fillRect l="-1245" t="-1923" r="-124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84A82-446A-9248-8353-6A3FBDE1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14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2A66193-4C29-7548-A1BB-1FBAD6C9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9A8184B-7594-F841-8325-92FB0271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211498D-2F7C-114B-A30C-36CA9D8CEC56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35034-D399-2645-B0EF-FFC40548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that tell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DBF9-A71B-1A4C-8186-5A80E715F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It’s probably better to use Bubble Sort for less than 50 items.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BB0391-1FEC-6642-9150-24ED589A7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6079" y="321177"/>
            <a:ext cx="6467810" cy="617955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53E86-5BC1-3E4A-96EB-3187BF1D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62439FC-32E1-E94F-B80C-49B84AEF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3D59B756-3E64-5249-81FC-A0C7F636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3980AA8-69EF-0541-8A1E-B1127396C3A0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8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C066B8-A968-D54A-9AFD-A2EBCB3C5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928" y="1825625"/>
            <a:ext cx="7080143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−100 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1A6079-1FAE-3849-ADA2-3889EE2D8791}"/>
              </a:ext>
            </a:extLst>
          </p:cNvPr>
          <p:cNvCxnSpPr/>
          <p:nvPr/>
        </p:nvCxnSpPr>
        <p:spPr>
          <a:xfrm flipH="1" flipV="1">
            <a:off x="8028122" y="4401518"/>
            <a:ext cx="526942" cy="929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/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&gt;647.278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blipFill>
                <a:blip r:embed="rId4"/>
                <a:stretch>
                  <a:fillRect l="-1293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90AA-6392-6146-A7D4-F3F83E30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16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25D6622-0AB5-DA48-8A17-C7AB697C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F3887B98-E7C0-0642-A0F1-B1C6DB31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D897F20F-8E7B-0E46-BE3B-9061713EF9E7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5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7C4A8-7146-284E-840D-929F5692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about </a:t>
            </a:r>
            <a:r>
              <a:rPr lang="en-US" sz="4800" i="1" dirty="0">
                <a:solidFill>
                  <a:schemeClr val="bg1"/>
                </a:solidFill>
              </a:rPr>
              <a:t>c</a:t>
            </a:r>
            <a:r>
              <a:rPr lang="en-US" sz="4800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24BC8-F492-3242-94B5-127A31E1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55897" y="405350"/>
            <a:ext cx="477671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42D53AB-B409-4EA8-982F-D200D6389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 can have several components.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can be time.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can be steps.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47C442BE-468C-704E-9516-208A9349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80" y="903730"/>
            <a:ext cx="5963076" cy="44723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83627-9989-1A45-8383-A2958BBF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B927A629-2405-3344-A856-ABB373F586D9}" type="datetime4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January 24, 2022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F96F0-2740-4A4E-AD50-494EDB35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E94BB0DA-A737-F941-B003-4DCBACD9120D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34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17B2F-4F43-DD47-BC41-FE31C743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So, what about recursion?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object, clock&#13;&#10;&#13;&#10;Description automatically generated">
            <a:extLst>
              <a:ext uri="{FF2B5EF4-FFF2-40B4-BE49-F238E27FC236}">
                <a16:creationId xmlns:a16="http://schemas.microsoft.com/office/drawing/2014/main" id="{7FCC6A6B-AA91-6C48-96EB-29F1D84A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499676"/>
            <a:ext cx="6553545" cy="386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/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𝑛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blipFill>
                <a:blip r:embed="rId3"/>
                <a:stretch>
                  <a:fillRect l="-7143" r="-18750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9091E-4D95-434E-A1CD-607AB2B9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4E2794CA-15BC-1F40-B57C-76CB96A5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9826BCC-9720-3440-9578-C102D148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DA3F6254-8C4B-FA4C-A272-66ED0BEDAF42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50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32F44-EBC6-8D40-A595-90FF061D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ck sitting in the dark&#10;&#10;Description automatically generated">
            <a:extLst>
              <a:ext uri="{FF2B5EF4-FFF2-40B4-BE49-F238E27FC236}">
                <a16:creationId xmlns:a16="http://schemas.microsoft.com/office/drawing/2014/main" id="{86600E10-7AF5-CF44-AFDF-5FE97F02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036472"/>
            <a:ext cx="6894576" cy="3102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6" y="4798577"/>
                <a:ext cx="6894576" cy="142848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d>
                        <m:dPr>
                          <m:ctrlPr>
                            <a:rPr lang="en-US" sz="2200" b="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kern="1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kern="12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kern="12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200" b="0" i="1" kern="12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200" b="0" i="1" kern="12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sz="2200" b="0" i="1" kern="12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200" b="0" i="1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2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 </m:t>
                      </m:r>
                      <m:r>
                        <a:rPr lang="en-US" sz="22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lang="en-US" sz="22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lang="en-US" sz="2200" b="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200" b="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lang="en-US" sz="22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2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6" y="4798577"/>
                <a:ext cx="6894576" cy="142848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CADDF0D-6FD8-C743-81FC-793A0AB3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7D2297-DAE7-FA42-A3EB-BEBD10883D65}" type="datetime4">
              <a:rPr lang="en-US" smtClean="0"/>
              <a:pPr>
                <a:spcAft>
                  <a:spcPts val="600"/>
                </a:spcAft>
              </a:pPr>
              <a:t>January 24, 2022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1822637-8DD7-0E4A-A51D-731CF6C6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17E1-F506-6E44-8C85-6BF5A21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DCF3B-FD4E-FC48-9639-9253C15A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Who’s Counting?</a:t>
            </a:r>
          </a:p>
        </p:txBody>
      </p:sp>
      <p:pic>
        <p:nvPicPr>
          <p:cNvPr id="5" name="Picture 4" descr="A person standing in front of a large rock&#13;&#10;&#13;&#10;Description automatically generated">
            <a:extLst>
              <a:ext uri="{FF2B5EF4-FFF2-40B4-BE49-F238E27FC236}">
                <a16:creationId xmlns:a16="http://schemas.microsoft.com/office/drawing/2014/main" id="{0DE34542-085F-F24D-9B70-4436E95B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" r="900" b="-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4D4E-0A22-3A41-8B6B-1E8B77740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091" y="616057"/>
            <a:ext cx="3424739" cy="5625884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We talk about the size of a problem: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long</a:t>
            </a:r>
            <a:r>
              <a:rPr lang="en-US" sz="1600" dirty="0">
                <a:solidFill>
                  <a:srgbClr val="FFFFFF"/>
                </a:solidFill>
              </a:rPr>
              <a:t> is the string?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large</a:t>
            </a:r>
            <a:r>
              <a:rPr lang="en-US" sz="1600" dirty="0">
                <a:solidFill>
                  <a:srgbClr val="FFFFFF"/>
                </a:solidFill>
              </a:rPr>
              <a:t> is the number?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many</a:t>
            </a:r>
            <a:r>
              <a:rPr lang="en-US" sz="1600" dirty="0">
                <a:solidFill>
                  <a:srgbClr val="FFFFFF"/>
                </a:solidFill>
              </a:rPr>
              <a:t> items are in the set?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often talk about the </a:t>
            </a:r>
            <a:r>
              <a:rPr lang="en-US" sz="1600" i="1" dirty="0">
                <a:solidFill>
                  <a:srgbClr val="FFFFFF"/>
                </a:solidFill>
              </a:rPr>
              <a:t>size of the input</a:t>
            </a:r>
            <a:r>
              <a:rPr lang="en-US" sz="1600" dirty="0">
                <a:solidFill>
                  <a:srgbClr val="FFFFFF"/>
                </a:solidFill>
              </a:rPr>
              <a:t> (like the length of a string).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talk about the </a:t>
            </a:r>
            <a:r>
              <a:rPr lang="en-US" sz="1600" i="1" dirty="0">
                <a:solidFill>
                  <a:srgbClr val="FFFFFF"/>
                </a:solidFill>
              </a:rPr>
              <a:t>cardinality</a:t>
            </a:r>
            <a:r>
              <a:rPr lang="en-US" sz="1600" dirty="0">
                <a:solidFill>
                  <a:srgbClr val="FFFFFF"/>
                </a:solidFill>
              </a:rPr>
              <a:t> or </a:t>
            </a:r>
            <a:r>
              <a:rPr lang="en-US" sz="1600" i="1" dirty="0">
                <a:solidFill>
                  <a:srgbClr val="FFFFFF"/>
                </a:solidFill>
              </a:rPr>
              <a:t>magnitude</a:t>
            </a:r>
            <a:r>
              <a:rPr lang="en-US" sz="1600" dirty="0">
                <a:solidFill>
                  <a:srgbClr val="FFFFFF"/>
                </a:solidFill>
              </a:rPr>
              <a:t> of a number.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It is the same for numbers and strings if we write the number in </a:t>
            </a:r>
            <a:r>
              <a:rPr lang="en-US" sz="1600" i="1" dirty="0">
                <a:solidFill>
                  <a:srgbClr val="FFFFFF"/>
                </a:solidFill>
              </a:rPr>
              <a:t>unary</a:t>
            </a:r>
            <a:r>
              <a:rPr lang="en-US" sz="1600" dirty="0">
                <a:solidFill>
                  <a:srgbClr val="FFFFFF"/>
                </a:solidFill>
              </a:rPr>
              <a:t> notation: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1  =  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5  =  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10  =  🥕🥕🥕🥕🥕🥕🥕🥕🥕🥕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20  =  🥕🥕🥕🥕🥕🥕🥕🥕🥕🥕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🥕🥕🥕🥕🥕🥕🥕🥕🥕🥕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</a:t>
            </a:r>
            <a:r>
              <a:rPr lang="en-US" sz="1600" i="1" dirty="0">
                <a:solidFill>
                  <a:srgbClr val="FFFFFF"/>
                </a:solidFill>
              </a:rPr>
              <a:t>problem</a:t>
            </a:r>
            <a:r>
              <a:rPr lang="en-US" sz="1600" dirty="0">
                <a:solidFill>
                  <a:srgbClr val="FFFFFF"/>
                </a:solidFill>
              </a:rPr>
              <a:t> and the </a:t>
            </a:r>
            <a:r>
              <a:rPr lang="en-US" sz="1600" i="1" dirty="0">
                <a:solidFill>
                  <a:srgbClr val="FFFFFF"/>
                </a:solidFill>
              </a:rPr>
              <a:t>algorithm</a:t>
            </a:r>
            <a:r>
              <a:rPr lang="en-US" sz="1600" dirty="0">
                <a:solidFill>
                  <a:srgbClr val="FFFFFF"/>
                </a:solidFill>
              </a:rPr>
              <a:t> that solves it define the complexity.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36D7A55-33C2-164A-81C6-A9F10AA39ABE}"/>
              </a:ext>
            </a:extLst>
          </p:cNvPr>
          <p:cNvSpPr/>
          <p:nvPr/>
        </p:nvSpPr>
        <p:spPr>
          <a:xfrm>
            <a:off x="4960294" y="2375429"/>
            <a:ext cx="2271412" cy="1224366"/>
          </a:xfrm>
          <a:prstGeom prst="wedgeEllipseCallout">
            <a:avLst>
              <a:gd name="adj1" fmla="val -72970"/>
              <a:gd name="adj2" fmla="val -679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That’s no ordinary rabbit!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3E083A-10AA-954C-9CBF-B1ADC0FF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C3A7D879-97A4-6941-B9B1-248855A5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F1F382D-1083-824F-BCF2-02B8095D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44FB079-6C22-AB4A-B3CA-4D51884C8C52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945E2A4-59E1-0641-9AD2-CCC968F7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latin typeface="+mj-lt"/>
                <a:ea typeface="+mj-ea"/>
                <a:cs typeface="+mj-cs"/>
              </a:rPr>
              <a:t>Recursive Fibonacci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7">
            <a:extLst>
              <a:ext uri="{FF2B5EF4-FFF2-40B4-BE49-F238E27FC236}">
                <a16:creationId xmlns:a16="http://schemas.microsoft.com/office/drawing/2014/main" id="{7BCDDA6D-143F-5D4E-AF66-810C065E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698" y="2519807"/>
            <a:ext cx="6891897" cy="2942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753CDC-F11C-6F44-92CA-ACBDBCE2159E}"/>
              </a:ext>
            </a:extLst>
          </p:cNvPr>
          <p:cNvSpPr txBox="1"/>
          <p:nvPr/>
        </p:nvSpPr>
        <p:spPr>
          <a:xfrm>
            <a:off x="7974550" y="261038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all started with Leonardo Pisano wondering about cute little bunnies!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/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blipFill>
                <a:blip r:embed="rId5"/>
                <a:stretch>
                  <a:fillRect l="-418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animal, outdoor, grass, mammal&#10;&#10;Description automatically generated">
            <a:extLst>
              <a:ext uri="{FF2B5EF4-FFF2-40B4-BE49-F238E27FC236}">
                <a16:creationId xmlns:a16="http://schemas.microsoft.com/office/drawing/2014/main" id="{7204598A-3616-F04B-96FC-CFE9BD3A5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374" y="3841510"/>
            <a:ext cx="4189950" cy="25830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7157-6D53-7B4E-8C7F-936260AF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20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9C5BB4C9-5867-3D43-9F34-7E5783B9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E263AD6-233E-2140-B441-932C8ACF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8A68C6B9-4332-D247-907C-1FA3C278741F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3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0A85D-BAA9-3941-BBE2-2376639A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Same Value —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Different Algorithm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88DF2-22C4-3C4F-87AA-F5E4BDC1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795170"/>
            <a:ext cx="6553545" cy="5275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  <a:blipFill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CACE4-E8FD-A445-BC46-F7580CB7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21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9A7219E-1F7F-C647-A4F6-E88E6CFF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5915CFD3-E538-5345-9739-2AB85943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2BD2AAA6-29D2-EC44-B453-8D8D386BE21E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7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A8C60-DCBC-E44F-AA14-2AFC9B9E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about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D1A56-61C2-5246-A364-8BB28173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331735" y="1294644"/>
            <a:ext cx="1627275" cy="3135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27A629-2405-3344-A856-ABB373F586D9}" type="datetime4">
              <a:rPr lang="en-US" sz="9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January 24, 2022</a:t>
            </a:fld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A4DB-5F1D-2D42-9EB5-E8CBC407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94BB0DA-A737-F941-B003-4DCBACD9120D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9D1D-DB64-B54C-A40D-45B20B11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© 2021 Darrell Long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C1D1124-4924-4E6E-809C-03B23BFFF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52022" y="849338"/>
                <a:ext cx="4293299" cy="1487480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The error term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1600" b="0" dirty="0"/>
              </a:p>
              <a:p>
                <a:r>
                  <a:rPr lang="en-US" sz="1600" dirty="0"/>
                  <a:t>How large does that have to be for it to be less than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1600" b="0" dirty="0"/>
              </a:p>
              <a:p>
                <a:r>
                  <a:rPr lang="en-US" sz="1600" dirty="0"/>
                  <a:t>The largest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600" b="0" dirty="0"/>
                  <a:t>, so we can figure it out!</a:t>
                </a:r>
              </a:p>
              <a:p>
                <a:endParaRPr lang="en-US" sz="1600" b="0" dirty="0"/>
              </a:p>
              <a:p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C1D1124-4924-4E6E-809C-03B23BFFF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2022" y="849338"/>
                <a:ext cx="4293299" cy="1487480"/>
              </a:xfrm>
              <a:blipFill>
                <a:blip r:embed="rId2"/>
                <a:stretch>
                  <a:fillRect l="-590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C30F034D-4CC2-FA43-98CC-04CDC24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3" b="-2"/>
          <a:stretch/>
        </p:blipFill>
        <p:spPr>
          <a:xfrm>
            <a:off x="1155556" y="2631774"/>
            <a:ext cx="9889765" cy="3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9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436A6-BA1D-0543-89C4-B00CD12821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4510" y="1487272"/>
                <a:ext cx="2743200" cy="2743200"/>
              </a:xfrm>
              <a:prstGeom prst="ellipse">
                <a:avLst/>
              </a:prstGeom>
              <a:solidFill>
                <a:srgbClr val="262626"/>
              </a:solidFill>
              <a:ln w="174625" cmpd="thinThick">
                <a:solidFill>
                  <a:srgbClr val="262626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600">
                    <a:solidFill>
                      <a:srgbClr val="FFFFFF"/>
                    </a:solidFill>
                  </a:rPr>
                  <a:t>Let’s plot the ratio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2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6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436A6-BA1D-0543-89C4-B00CD1282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4510" y="1487272"/>
                <a:ext cx="2743200" cy="27432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74625" cmpd="thinThick">
                <a:solidFill>
                  <a:srgbClr val="2626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3CB7AFF-E394-BE4B-80D2-D88F9976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13299"/>
            <a:ext cx="6284902" cy="3091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69BB882-629A-4C41-B0A4-C40D759AC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>
                <a:normAutofit/>
              </a:bodyPr>
              <a:lstStyle/>
              <a:p>
                <a:r>
                  <a:rPr lang="en-US" sz="1800"/>
                  <a:t>For 10 digits of accuracy, we will need at most 35 iterations!</a:t>
                </a:r>
              </a:p>
              <a:p>
                <a:r>
                  <a:rPr lang="en-US" sz="1800"/>
                  <a:t>We pick the largest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/>
                  <a:t>, in this case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800"/>
                  <a:t>.</a:t>
                </a:r>
              </a:p>
              <a:p>
                <a:r>
                  <a:rPr lang="en-US" sz="1800"/>
                  <a:t>We find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/>
                  <a:t>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69BB882-629A-4C41-B0A4-C40D759AC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705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050B4-4D4A-4844-84D6-29578F4A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1738" y="6356350"/>
            <a:ext cx="1655379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B927A629-2405-3344-A856-ABB373F586D9}" type="datetime4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January 24, 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8B8A-9B36-5043-B5AB-C96F2A5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92A10-B516-054B-8A47-A41996EF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9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5FF07-F011-354B-8210-F23EDFC3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And what about this?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265FD7D-DD82-9D43-985F-878FC997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53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F5B7-7647-AF46-BBF3-5821FBC2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5238" y="6492240"/>
            <a:ext cx="30361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927A629-2405-3344-A856-ABB373F586D9}" type="datetime4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January 24, 2022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72BFB-4D39-D447-84DA-B9F2A9C8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C4180-67AB-2547-84D4-3926DC8D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4BB0DA-A737-F941-B003-4DCBACD912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908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1C4E9-F941-A64B-93DB-5EE348F7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And these?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24432E8C-B5A0-9A4C-A93B-D32E6C00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66" y="424328"/>
            <a:ext cx="4335918" cy="397393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A41D6D7-17A5-EF4E-84AD-9387BF3F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1153882"/>
            <a:ext cx="5212080" cy="2514828"/>
          </a:xfrm>
          <a:prstGeom prst="rect">
            <a:avLst/>
          </a:prstGeom>
        </p:spPr>
      </p:pic>
      <p:cxnSp>
        <p:nvCxnSpPr>
          <p:cNvPr id="32" name="Straight Connector 27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AE2D5E82-1DD9-41A7-AE37-AF7D7E2DD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9976" y="5010912"/>
                <a:ext cx="6976872" cy="134416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700" dirty="0">
                    <a:solidFill>
                      <a:schemeClr val="bg1"/>
                    </a:solidFill>
                  </a:rPr>
                  <a:t>The naïve algorithm can take as much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b="0" dirty="0">
                    <a:solidFill>
                      <a:schemeClr val="bg1"/>
                    </a:solidFill>
                  </a:rPr>
                  <a:t> time.</a:t>
                </a:r>
              </a:p>
              <a:p>
                <a:r>
                  <a:rPr lang="en-US" sz="1700" dirty="0">
                    <a:solidFill>
                      <a:schemeClr val="bg1"/>
                    </a:solidFill>
                  </a:rPr>
                  <a:t>The Euclidean algorithm takes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7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time.</a:t>
                </a:r>
              </a:p>
            </p:txBody>
          </p:sp>
        </mc:Choice>
        <mc:Fallback xmlns="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AE2D5E82-1DD9-41A7-AE37-AF7D7E2DD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9976" y="5010912"/>
                <a:ext cx="6976872" cy="1344168"/>
              </a:xfrm>
              <a:blipFill>
                <a:blip r:embed="rId4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E5CF-2CE7-FA46-B406-6916BBEF8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556248"/>
            <a:ext cx="274320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27A629-2405-3344-A856-ABB373F586D9}" type="datetime4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January 24, 2022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71627-9F2F-314F-857B-1C1EFA46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556248"/>
            <a:ext cx="4572000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5C5BF-AABF-064B-A897-55DA5BB0B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4744" y="6556248"/>
            <a:ext cx="83210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6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814E-5E5F-D54D-A266-9877113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 Extreme Example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900" dirty="0"/>
                  <a:t>Factor: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= 3,712,368,003,163,152,165,726,917,914,396,003,989,286,393,900,857,974,804,551,541</a:t>
                </a:r>
              </a:p>
              <a:p>
                <a:r>
                  <a:rPr lang="en-US" sz="1900" dirty="0"/>
                  <a:t>You could try every number 2, 3, 4, … and see if it divides </a:t>
                </a:r>
                <a:r>
                  <a:rPr lang="en-US" sz="1900" i="1" dirty="0"/>
                  <a:t>n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Your first success would be 1,821,640,449,726,328,871,578,165,744,201.</a:t>
                </a:r>
              </a:p>
              <a:p>
                <a:pPr lvl="1"/>
                <a:r>
                  <a:rPr lang="en-US" sz="1900" dirty="0"/>
                  <a:t>Which means you will finish in about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900" i="1" baseline="3000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sz="1900" dirty="0"/>
                  <a:t> years using your laptop.</a:t>
                </a:r>
              </a:p>
              <a:p>
                <a:r>
                  <a:rPr lang="en-US" sz="1900" dirty="0"/>
                  <a:t>Is this the best we can do?</a:t>
                </a:r>
              </a:p>
              <a:p>
                <a:pPr lvl="1"/>
                <a:r>
                  <a:rPr lang="en-US" sz="1900" dirty="0"/>
                  <a:t>We do not know. We </a:t>
                </a:r>
                <a:r>
                  <a:rPr lang="en-US" sz="1900" i="1" dirty="0"/>
                  <a:t>believe</a:t>
                </a:r>
                <a:r>
                  <a:rPr lang="en-US" sz="1900" dirty="0"/>
                  <a:t> that integer factorization is </a:t>
                </a:r>
                <a:r>
                  <a:rPr lang="en-US" sz="1900" i="1" dirty="0"/>
                  <a:t>hard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We’ve known for 2300 years how to find all primes up to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in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1900" dirty="0"/>
                  <a:t>time.</a:t>
                </a:r>
              </a:p>
              <a:p>
                <a:pPr lvl="1"/>
                <a:r>
                  <a:rPr lang="en-US" sz="1900" dirty="0"/>
                  <a:t>The best we know is the General number field sieve.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596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65690-738A-E540-98E2-16E53DB4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26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F3A73B4-460A-D74C-A455-DE1C0935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42E19771-2DFC-F243-B0FA-98808880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6EF60B9-CD31-A643-878C-E37022F9F235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7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5CB5C-379B-2E41-9AFF-06B06D68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50BC-A738-8A42-B039-606D0585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Computer Scientists talk about the complexity of algorithms all the time.</a:t>
            </a:r>
          </a:p>
          <a:p>
            <a:r>
              <a:rPr lang="en-US" sz="2400"/>
              <a:t>Complexity can measure </a:t>
            </a:r>
            <a:r>
              <a:rPr lang="en-US" sz="2400" i="1"/>
              <a:t>time</a:t>
            </a:r>
            <a:r>
              <a:rPr lang="en-US" sz="2400"/>
              <a:t>, </a:t>
            </a:r>
            <a:r>
              <a:rPr lang="en-US" sz="2400" i="1"/>
              <a:t>space</a:t>
            </a:r>
            <a:r>
              <a:rPr lang="en-US" sz="2400"/>
              <a:t> or both.</a:t>
            </a:r>
          </a:p>
          <a:p>
            <a:pPr lvl="1"/>
            <a:r>
              <a:rPr lang="en-US" i="1" dirty="0"/>
              <a:t>Time</a:t>
            </a:r>
            <a:r>
              <a:rPr lang="en-US" dirty="0"/>
              <a:t> is “how many steps it takes” and</a:t>
            </a:r>
          </a:p>
          <a:p>
            <a:pPr lvl="1"/>
            <a:r>
              <a:rPr lang="en-US" i="1" dirty="0"/>
              <a:t>Space</a:t>
            </a:r>
            <a:r>
              <a:rPr lang="en-US" dirty="0"/>
              <a:t> is “how much memory it uses”.</a:t>
            </a:r>
          </a:p>
          <a:p>
            <a:r>
              <a:rPr lang="en-US" sz="2400"/>
              <a:t>The algorithm that you choose has the largest impact on the performance of your program.</a:t>
            </a:r>
          </a:p>
          <a:p>
            <a:r>
              <a:rPr lang="en-US" sz="2400"/>
              <a:t>For </a:t>
            </a:r>
            <a:r>
              <a:rPr lang="en-US" sz="2400" i="1"/>
              <a:t>small</a:t>
            </a:r>
            <a:r>
              <a:rPr lang="en-US" sz="2400"/>
              <a:t> problems, it may be better to use a worse algorithm if the better algorithm that a larger constant.</a:t>
            </a:r>
          </a:p>
          <a:p>
            <a:pPr lvl="1"/>
            <a:r>
              <a:rPr lang="en-US" dirty="0"/>
              <a:t>But you need to take the time and examine it carefully.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9D283-2260-5D46-B34F-39957184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27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4C4D13E-4675-604A-9566-8912B017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9EDCC0AB-1B34-C547-BDA0-730000E7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98A5854E-C2AB-3547-8952-4F6965B90FE8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2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1D43-D67B-6740-9F41-05378B8D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Common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3E0B24-5BF5-E947-9E06-CA8511E08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805010"/>
              </p:ext>
            </p:extLst>
          </p:nvPr>
        </p:nvGraphicFramePr>
        <p:xfrm>
          <a:off x="838200" y="2053123"/>
          <a:ext cx="10515601" cy="389634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62739">
                  <a:extLst>
                    <a:ext uri="{9D8B030D-6E8A-4147-A177-3AD203B41FA5}">
                      <a16:colId xmlns:a16="http://schemas.microsoft.com/office/drawing/2014/main" val="3934404888"/>
                    </a:ext>
                  </a:extLst>
                </a:gridCol>
                <a:gridCol w="1532218">
                  <a:extLst>
                    <a:ext uri="{9D8B030D-6E8A-4147-A177-3AD203B41FA5}">
                      <a16:colId xmlns:a16="http://schemas.microsoft.com/office/drawing/2014/main" val="1174569589"/>
                    </a:ext>
                  </a:extLst>
                </a:gridCol>
                <a:gridCol w="7620644">
                  <a:extLst>
                    <a:ext uri="{9D8B030D-6E8A-4147-A177-3AD203B41FA5}">
                      <a16:colId xmlns:a16="http://schemas.microsoft.com/office/drawing/2014/main" val="4206484488"/>
                    </a:ext>
                  </a:extLst>
                </a:gridCol>
              </a:tblGrid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function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28183718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2.30259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3.4012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23234720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4229065087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 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23.0259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102.036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30998454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2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900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69167660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3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27,000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3618917689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2</a:t>
                      </a:r>
                      <a:r>
                        <a:rPr lang="en-US" sz="2300" baseline="300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1024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1,073,741,824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01033462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x!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3,628,800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265,252,859,812,191,058,636,308,480,000,000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88434651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AAFE3-07E3-1245-87B7-5D703A0F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3EAADE2-47C7-6D47-8C44-EF01D273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2B1046E-B1C1-7948-81EE-B5D96782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343E7F4E-FC00-404A-869B-93F28C4A01D7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3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866CD3-E0EC-3A48-9ED4-2068D805B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71" y="643466"/>
            <a:ext cx="9816858" cy="5571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349E1-5504-974E-94C8-4476EB31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F0F031B-C7A9-F948-B370-1F3C6DDA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BD3E7F62-4511-5D49-A5A6-F7081457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1A898BE-AFB6-F94A-B732-32F4CA93FBB0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BFB35-2A1C-6842-8440-E85C9C9F3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8688" y="670321"/>
            <a:ext cx="9374624" cy="551735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F9029-442A-9B45-9B4F-9E792DF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BD6EE5-B509-2148-8DB8-B6DCE54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6DA0CEA-3E95-6440-8D67-AB3260F0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3841CDD6-D468-D546-89D6-9E270A56EB5B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5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17E58F-FD33-1D49-8597-4BAF3119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Exemplars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117391" r="-131081" b="-5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222222" r="-131081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315217" r="-131081" b="-3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424444" r="-131081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513043" r="-131081" b="-1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626667" r="-131081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450" t="-710870" r="-13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C203-6B7C-374C-97A3-EA4EBDCB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D651C4B-1304-1F4D-B43E-08748860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ED8FE51-09D3-2047-ADED-25D9F578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75BD9867-8E31-1947-8F45-A8C315E557B9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6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indoor&#10;&#10;Description automatically generated">
            <a:extLst>
              <a:ext uri="{FF2B5EF4-FFF2-40B4-BE49-F238E27FC236}">
                <a16:creationId xmlns:a16="http://schemas.microsoft.com/office/drawing/2014/main" id="{BB81276A-DFDF-614F-858F-042D2EB8C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2" b="4875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208B1-56B5-884E-A922-C0522644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We are going to look at a little formal mathematics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B26F5-864A-1348-9952-4FE5F224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4BB0DA-A737-F941-B003-4DCBACD9120D}" type="slidenum">
              <a:rPr lang="en-US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4837C46-93ED-1B40-A5C9-BA4BA18A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9823" y="6492865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4A28CB8-EE2F-A040-8B21-581FAFB6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62467" y="6255554"/>
            <a:ext cx="1240971" cy="365125"/>
          </a:xfrm>
        </p:spPr>
        <p:txBody>
          <a:bodyPr/>
          <a:lstStyle/>
          <a:p>
            <a:fld id="{3E106F8B-E9C1-F849-B1A2-BD477B37C8AF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4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AA4E4F-9351-6749-B61A-D6B54898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Formalities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</p:spPr>
            <p:txBody>
              <a:bodyPr anchor="b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we say things like “Bubble Sort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)” or “Bubble Sort is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” we’re not being very precise:</a:t>
                </a:r>
              </a:p>
              <a:p>
                <a:pPr marL="914400" lvl="1" indent="-457200"/>
                <a:r>
                  <a:rPr lang="en-US" sz="2000" dirty="0"/>
                  <a:t>Every Computer Scientist </a:t>
                </a:r>
                <a:r>
                  <a:rPr lang="en-US" sz="2000" i="1" dirty="0"/>
                  <a:t>should</a:t>
                </a:r>
                <a:r>
                  <a:rPr lang="en-US" sz="2000" dirty="0"/>
                  <a:t> know what we mean, but</a:t>
                </a:r>
              </a:p>
              <a:p>
                <a:pPr marL="914400" lvl="1" indent="-457200"/>
                <a:r>
                  <a:rPr lang="en-US" sz="2000" dirty="0"/>
                  <a:t>We must agree on what we mean.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gets large enough, there is some constant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always bounded by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  <a:blipFill>
                <a:blip r:embed="rId2"/>
                <a:stretch>
                  <a:fillRect l="-1014" r="-1014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  <a:blipFill>
                <a:blip r:embed="rId3"/>
                <a:stretch>
                  <a:fillRect l="-534" t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/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there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exist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blipFill>
                <a:blip r:embed="rId4"/>
                <a:stretch>
                  <a:fillRect l="-915" t="-20000" r="-78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3907D3-F9A1-0246-AD42-1049542E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35CE2AB-961E-354C-B95F-59DF4787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A0D7F56-0033-9C49-9C5A-8667EF6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76EAD44A-0E7E-3142-97FA-3FC58204CBE9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2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62883-F975-7041-BEFE-19A39A6D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Linear Algorithm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 descr="A picture containing object, clock, wall&#13;&#10;&#13;&#10;Description automatically generated">
            <a:extLst>
              <a:ext uri="{FF2B5EF4-FFF2-40B4-BE49-F238E27FC236}">
                <a16:creationId xmlns:a16="http://schemas.microsoft.com/office/drawing/2014/main" id="{EDB6BEE8-FC7D-2441-B535-5F5B491C9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163221"/>
            <a:ext cx="6553545" cy="2539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  <a:blipFill>
                <a:blip r:embed="rId3"/>
                <a:stretch>
                  <a:fillRect b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-Up Arrow 20">
            <a:extLst>
              <a:ext uri="{FF2B5EF4-FFF2-40B4-BE49-F238E27FC236}">
                <a16:creationId xmlns:a16="http://schemas.microsoft.com/office/drawing/2014/main" id="{B6824639-3F6E-3049-BCCF-56F663BECEC8}"/>
              </a:ext>
            </a:extLst>
          </p:cNvPr>
          <p:cNvSpPr/>
          <p:nvPr/>
        </p:nvSpPr>
        <p:spPr>
          <a:xfrm>
            <a:off x="5666014" y="3429000"/>
            <a:ext cx="5192486" cy="481267"/>
          </a:xfrm>
          <a:prstGeom prst="leftUpArrow">
            <a:avLst>
              <a:gd name="adj1" fmla="val 25000"/>
              <a:gd name="adj2" fmla="val 25000"/>
              <a:gd name="adj3" fmla="val 31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/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879F-D82C-F448-82E6-6C48589E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9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75B7AFF-5543-F340-BF9C-3588ABC4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99D2AC90-4313-0F4D-8677-F9D00811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C49B2C85-A6AE-5B42-B644-1312A1029CDE}" type="datetime4">
              <a:rPr lang="en-US" smtClean="0"/>
              <a:t>January 24,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1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1446</Words>
  <Application>Microsoft Macintosh PowerPoint</Application>
  <PresentationFormat>Widescreen</PresentationFormat>
  <Paragraphs>252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Computational Complexity The Simplified Version</vt:lpstr>
      <vt:lpstr>Who’s Counting?</vt:lpstr>
      <vt:lpstr>Some Common Functions</vt:lpstr>
      <vt:lpstr>PowerPoint Presentation</vt:lpstr>
      <vt:lpstr>PowerPoint Presentation</vt:lpstr>
      <vt:lpstr>Exemplars</vt:lpstr>
      <vt:lpstr>We are going to look at a little formal mathematics</vt:lpstr>
      <vt:lpstr>Formalities</vt:lpstr>
      <vt:lpstr>Simple Linear Algorithm</vt:lpstr>
      <vt:lpstr>Simple Quadratic Algorithm  </vt:lpstr>
      <vt:lpstr>A Less Simple Algorithm </vt:lpstr>
      <vt:lpstr>Estimating Complexity</vt:lpstr>
      <vt:lpstr>So what about c?</vt:lpstr>
      <vt:lpstr>Consider x^2-10 x log⁡(x)</vt:lpstr>
      <vt:lpstr>What does that tell me?</vt:lpstr>
      <vt:lpstr>Consider x^2-100 x log⁡(x)</vt:lpstr>
      <vt:lpstr>What about c?</vt:lpstr>
      <vt:lpstr>So, what about recursion?</vt:lpstr>
      <vt:lpstr>What about this one?</vt:lpstr>
      <vt:lpstr>Recursive Fibonacci</vt:lpstr>
      <vt:lpstr>Same Value —  Different Algorithm</vt:lpstr>
      <vt:lpstr>What about this?</vt:lpstr>
      <vt:lpstr>Let’s plot the ratio (2π)^k/k!</vt:lpstr>
      <vt:lpstr>And what about this?</vt:lpstr>
      <vt:lpstr>And these?</vt:lpstr>
      <vt:lpstr>An Extreme 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Complexity The Simplified Version</dc:title>
  <dc:creator>Darrell Long</dc:creator>
  <cp:lastModifiedBy>Darrell Long</cp:lastModifiedBy>
  <cp:revision>13</cp:revision>
  <dcterms:created xsi:type="dcterms:W3CDTF">2019-09-26T04:51:09Z</dcterms:created>
  <dcterms:modified xsi:type="dcterms:W3CDTF">2022-01-25T00:00:12Z</dcterms:modified>
</cp:coreProperties>
</file>